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5" r:id="rId4"/>
    <p:sldId id="273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8" r:id="rId13"/>
    <p:sldId id="264" r:id="rId14"/>
    <p:sldId id="269" r:id="rId15"/>
    <p:sldId id="270" r:id="rId16"/>
    <p:sldId id="271" r:id="rId17"/>
    <p:sldId id="272" r:id="rId18"/>
    <p:sldId id="274" r:id="rId19"/>
    <p:sldId id="27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9D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0130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455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842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739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11619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46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069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4838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35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9555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307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4C74699-AAD0-4F02-B6C1-ABD971DE9F4E}" type="datetimeFigureOut">
              <a:rPr lang="pt-PT" smtClean="0"/>
              <a:t>05-11-2019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59F6956-C494-422A-B843-8ADBF7727B8D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577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os.fmh.ulisboa.pt/PortalGD" TargetMode="External"/><Relationship Id="rId2" Type="http://schemas.openxmlformats.org/officeDocument/2006/relationships/hyperlink" Target="http://quidserver/PortalGD/pt-PT/Account/LogOn?nav=t5jVTgJ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b="1" dirty="0" smtClean="0"/>
              <a:t>Sessão </a:t>
            </a:r>
            <a:r>
              <a:rPr lang="pt-PT" b="1" dirty="0" smtClean="0"/>
              <a:t>Esclarecimento</a:t>
            </a:r>
            <a:endParaRPr lang="pt-PT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u="sng" dirty="0" smtClean="0"/>
              <a:t>Propostas de Deslocação em Serviço (PDS) no Sistema de Gestão Documental (SGD</a:t>
            </a:r>
            <a:r>
              <a:rPr lang="pt-PT" u="sng" dirty="0" smtClean="0"/>
              <a:t>)</a:t>
            </a:r>
            <a:endParaRPr lang="pt-PT" u="sng" dirty="0"/>
          </a:p>
        </p:txBody>
      </p:sp>
      <p:sp>
        <p:nvSpPr>
          <p:cNvPr id="4" name="CaixaDeTexto 3"/>
          <p:cNvSpPr txBox="1"/>
          <p:nvPr/>
        </p:nvSpPr>
        <p:spPr>
          <a:xfrm>
            <a:off x="3217026" y="5719157"/>
            <a:ext cx="2053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FMH</a:t>
            </a:r>
          </a:p>
          <a:p>
            <a:r>
              <a:rPr lang="pt-PT" b="1" dirty="0" smtClean="0"/>
              <a:t>6 novembro/2019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40375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411" y="453043"/>
            <a:ext cx="9601200" cy="602673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Criar Novo Registo – </a:t>
            </a:r>
            <a:r>
              <a:rPr lang="pt-PT" sz="2400" dirty="0" smtClean="0"/>
              <a:t>Passo 6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3" name="Group 2"/>
          <p:cNvGrpSpPr/>
          <p:nvPr/>
        </p:nvGrpSpPr>
        <p:grpSpPr>
          <a:xfrm>
            <a:off x="1137971" y="1369078"/>
            <a:ext cx="10646592" cy="4490545"/>
            <a:chOff x="1137971" y="1369078"/>
            <a:chExt cx="10646592" cy="4490545"/>
          </a:xfrm>
        </p:grpSpPr>
        <p:pic>
          <p:nvPicPr>
            <p:cNvPr id="9" name="Picture 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37971" y="1369078"/>
              <a:ext cx="5971955" cy="2437812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547257" y="1791478"/>
              <a:ext cx="9237306" cy="40681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138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6662" y="576386"/>
            <a:ext cx="8503920" cy="697596"/>
          </a:xfrm>
        </p:spPr>
        <p:txBody>
          <a:bodyPr/>
          <a:lstStyle/>
          <a:p>
            <a:pPr algn="ctr"/>
            <a:r>
              <a:rPr lang="pt-PT" sz="3200" dirty="0" smtClean="0"/>
              <a:t>Criar Novo Registo</a:t>
            </a:r>
            <a:r>
              <a:rPr lang="pt-PT" sz="3600" dirty="0" smtClean="0"/>
              <a:t> – </a:t>
            </a:r>
            <a:r>
              <a:rPr lang="pt-PT" sz="2800" dirty="0" smtClean="0"/>
              <a:t>Passo 8 </a:t>
            </a:r>
            <a:r>
              <a:rPr lang="pt-PT" sz="2400" dirty="0" smtClean="0"/>
              <a:t>(Anexar Documentos)</a:t>
            </a:r>
            <a:endParaRPr lang="pt-P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12" name="Group 11"/>
          <p:cNvGrpSpPr/>
          <p:nvPr/>
        </p:nvGrpSpPr>
        <p:grpSpPr>
          <a:xfrm>
            <a:off x="1054358" y="1383396"/>
            <a:ext cx="10627187" cy="5204016"/>
            <a:chOff x="1054358" y="1383396"/>
            <a:chExt cx="10627187" cy="5204016"/>
          </a:xfrm>
        </p:grpSpPr>
        <p:pic>
          <p:nvPicPr>
            <p:cNvPr id="9" name="Picture 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71348" y="1585644"/>
              <a:ext cx="6687664" cy="2734429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 rotWithShape="1">
            <a:blip r:embed="rId4"/>
            <a:srcRect l="5417" b="12468"/>
            <a:stretch/>
          </p:blipFill>
          <p:spPr>
            <a:xfrm>
              <a:off x="6774024" y="1383396"/>
              <a:ext cx="4907521" cy="2255543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 rotWithShape="1">
            <a:blip r:embed="rId5"/>
            <a:srcRect b="18164"/>
            <a:stretch/>
          </p:blipFill>
          <p:spPr>
            <a:xfrm>
              <a:off x="1054358" y="3629048"/>
              <a:ext cx="7175241" cy="2958364"/>
            </a:xfrm>
            <a:prstGeom prst="rect">
              <a:avLst/>
            </a:prstGeom>
          </p:spPr>
        </p:pic>
        <p:sp>
          <p:nvSpPr>
            <p:cNvPr id="3" name="Down Arrow 2"/>
            <p:cNvSpPr/>
            <p:nvPr/>
          </p:nvSpPr>
          <p:spPr>
            <a:xfrm>
              <a:off x="1576874" y="3275045"/>
              <a:ext cx="690466" cy="35400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" name="Right Arrow 4"/>
            <p:cNvSpPr/>
            <p:nvPr/>
          </p:nvSpPr>
          <p:spPr>
            <a:xfrm rot="21312326">
              <a:off x="2753165" y="2379960"/>
              <a:ext cx="4106133" cy="3494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6183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8354291" cy="669175"/>
          </a:xfrm>
        </p:spPr>
        <p:txBody>
          <a:bodyPr/>
          <a:lstStyle/>
          <a:p>
            <a:pPr algn="ctr"/>
            <a:r>
              <a:rPr lang="pt-PT" sz="3600" dirty="0" smtClean="0"/>
              <a:t>Criar Novo Registo – </a:t>
            </a:r>
            <a:r>
              <a:rPr lang="pt-PT" sz="2800" dirty="0" smtClean="0"/>
              <a:t>Passo 8 </a:t>
            </a:r>
            <a:r>
              <a:rPr lang="pt-PT" sz="2400" dirty="0" smtClean="0"/>
              <a:t>(Anexar Documentos)</a:t>
            </a:r>
            <a:endParaRPr lang="pt-P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sp>
        <p:nvSpPr>
          <p:cNvPr id="6" name="TextBox 5"/>
          <p:cNvSpPr txBox="1"/>
          <p:nvPr/>
        </p:nvSpPr>
        <p:spPr>
          <a:xfrm>
            <a:off x="1371600" y="1927366"/>
            <a:ext cx="931966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28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Documentos a Anexar:</a:t>
            </a:r>
          </a:p>
          <a:p>
            <a:endParaRPr lang="pt-PT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Formulário de PDS;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Comprovativo de aceitação Comunicação;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Carta convite</a:t>
            </a:r>
            <a:r>
              <a:rPr lang="pt-PT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Substituição aulas;</a:t>
            </a:r>
            <a:endParaRPr lang="pt-PT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Agenda; </a:t>
            </a:r>
            <a:endParaRPr lang="pt-PT" sz="28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Plano de Voo (c/ indicação de valor);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Hotel (c/ indicação de valor</a:t>
            </a:r>
            <a:r>
              <a:rPr lang="pt-PT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</a:t>
            </a:r>
            <a:endParaRPr lang="pt-PT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Outros </a:t>
            </a:r>
            <a:r>
              <a: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que sejam considerados relevantes para a </a:t>
            </a:r>
            <a:r>
              <a:rPr lang="pt-PT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missão</a:t>
            </a:r>
            <a:endParaRPr lang="pt-PT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3192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367" y="339240"/>
            <a:ext cx="8476860" cy="651751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Envio de Registo/</a:t>
            </a:r>
            <a:r>
              <a:rPr lang="pt-PT" sz="2400" dirty="0" smtClean="0"/>
              <a:t>Pedido - 1 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11" name="Group 10"/>
          <p:cNvGrpSpPr/>
          <p:nvPr/>
        </p:nvGrpSpPr>
        <p:grpSpPr>
          <a:xfrm>
            <a:off x="1141024" y="1420438"/>
            <a:ext cx="10637261" cy="4449536"/>
            <a:chOff x="1165963" y="1428750"/>
            <a:chExt cx="10637261" cy="4449536"/>
          </a:xfrm>
        </p:grpSpPr>
        <p:grpSp>
          <p:nvGrpSpPr>
            <p:cNvPr id="8" name="Group 7"/>
            <p:cNvGrpSpPr/>
            <p:nvPr/>
          </p:nvGrpSpPr>
          <p:grpSpPr>
            <a:xfrm>
              <a:off x="1165963" y="1428750"/>
              <a:ext cx="8547203" cy="4245428"/>
              <a:chOff x="1651155" y="1595535"/>
              <a:chExt cx="8547203" cy="4245428"/>
            </a:xfrm>
          </p:grpSpPr>
          <p:pic>
            <p:nvPicPr>
              <p:cNvPr id="5" name="Picture 4"/>
              <p:cNvPicPr/>
              <p:nvPr/>
            </p:nvPicPr>
            <p:blipFill rotWithShape="1">
              <a:blip r:embed="rId3"/>
              <a:srcRect t="16364"/>
              <a:stretch/>
            </p:blipFill>
            <p:spPr>
              <a:xfrm>
                <a:off x="1651155" y="1595535"/>
                <a:ext cx="8547203" cy="4245428"/>
              </a:xfrm>
              <a:prstGeom prst="rect">
                <a:avLst/>
              </a:prstGeom>
            </p:spPr>
          </p:pic>
          <p:sp>
            <p:nvSpPr>
              <p:cNvPr id="3" name="Down Arrow 2"/>
              <p:cNvSpPr/>
              <p:nvPr/>
            </p:nvSpPr>
            <p:spPr>
              <a:xfrm rot="4303301">
                <a:off x="3326794" y="1673208"/>
                <a:ext cx="670331" cy="82478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7" name="Down Arrow 6"/>
              <p:cNvSpPr/>
              <p:nvPr/>
            </p:nvSpPr>
            <p:spPr>
              <a:xfrm rot="4303301">
                <a:off x="5205357" y="3477126"/>
                <a:ext cx="670331" cy="82478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pic>
          <p:nvPicPr>
            <p:cNvPr id="9" name="Picture 8"/>
            <p:cNvPicPr/>
            <p:nvPr/>
          </p:nvPicPr>
          <p:blipFill rotWithShape="1">
            <a:blip r:embed="rId4"/>
            <a:srcRect l="6745" t="26238" r="5996" b="17591"/>
            <a:stretch/>
          </p:blipFill>
          <p:spPr>
            <a:xfrm>
              <a:off x="6036906" y="3415004"/>
              <a:ext cx="5766318" cy="2463282"/>
            </a:xfrm>
            <a:prstGeom prst="rect">
              <a:avLst/>
            </a:prstGeom>
          </p:spPr>
        </p:pic>
        <p:sp>
          <p:nvSpPr>
            <p:cNvPr id="10" name="Curved Down Arrow 9"/>
            <p:cNvSpPr/>
            <p:nvPr/>
          </p:nvSpPr>
          <p:spPr>
            <a:xfrm>
              <a:off x="5141167" y="2366408"/>
              <a:ext cx="2593911" cy="1048596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3025833" y="3175462"/>
            <a:ext cx="1687483" cy="1554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6819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432" y="370071"/>
            <a:ext cx="7445828" cy="620486"/>
          </a:xfrm>
        </p:spPr>
        <p:txBody>
          <a:bodyPr>
            <a:normAutofit/>
          </a:bodyPr>
          <a:lstStyle/>
          <a:p>
            <a:r>
              <a:rPr lang="pt-PT" sz="3200" dirty="0" smtClean="0"/>
              <a:t>Envio de Registo/</a:t>
            </a:r>
            <a:r>
              <a:rPr lang="pt-PT" sz="2400" dirty="0" smtClean="0"/>
              <a:t>Pedido - 2</a:t>
            </a:r>
            <a:r>
              <a:rPr lang="pt-PT" sz="3200" dirty="0" smtClean="0"/>
              <a:t> 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6" name="Group 5"/>
          <p:cNvGrpSpPr/>
          <p:nvPr/>
        </p:nvGrpSpPr>
        <p:grpSpPr>
          <a:xfrm>
            <a:off x="1073021" y="1306286"/>
            <a:ext cx="9461239" cy="5551714"/>
            <a:chOff x="1073021" y="1306286"/>
            <a:chExt cx="9461239" cy="5551714"/>
          </a:xfrm>
        </p:grpSpPr>
        <p:pic>
          <p:nvPicPr>
            <p:cNvPr id="9" name="Picture 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088433" y="1306286"/>
              <a:ext cx="7445827" cy="390952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73021" y="5226784"/>
              <a:ext cx="563569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i="1" dirty="0">
                  <a:solidFill>
                    <a:srgbClr val="FF0000"/>
                  </a:solidFill>
                </a:rPr>
                <a:t>Importante</a:t>
              </a:r>
              <a:r>
                <a:rPr lang="pt-PT" b="1" i="1" dirty="0"/>
                <a:t>: Confirmar se a unidade Orgânica de Destino corresponde ao Presidente do Departamento/Secção Autónoma que irá validar a Deslocação em serviço proposta</a:t>
              </a:r>
              <a:endParaRPr lang="pt-PT" dirty="0"/>
            </a:p>
            <a:p>
              <a:pPr algn="ctr"/>
              <a:endParaRPr lang="pt-PT" sz="2800" dirty="0">
                <a:solidFill>
                  <a:schemeClr val="tx2"/>
                </a:solidFill>
                <a:latin typeface="+mj-lt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308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527" y="497025"/>
            <a:ext cx="8642691" cy="672498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Envio de Registo/</a:t>
            </a:r>
            <a:r>
              <a:rPr lang="pt-PT" sz="2400" dirty="0" smtClean="0"/>
              <a:t>Pedido - 3</a:t>
            </a:r>
            <a:r>
              <a:rPr lang="pt-PT" sz="3200" dirty="0" smtClean="0"/>
              <a:t> 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8" name="Group 7"/>
          <p:cNvGrpSpPr/>
          <p:nvPr/>
        </p:nvGrpSpPr>
        <p:grpSpPr>
          <a:xfrm>
            <a:off x="1247647" y="1397904"/>
            <a:ext cx="8941382" cy="5029616"/>
            <a:chOff x="1247647" y="1397904"/>
            <a:chExt cx="8941382" cy="5029616"/>
          </a:xfrm>
        </p:grpSpPr>
        <p:grpSp>
          <p:nvGrpSpPr>
            <p:cNvPr id="5" name="Group 4"/>
            <p:cNvGrpSpPr/>
            <p:nvPr/>
          </p:nvGrpSpPr>
          <p:grpSpPr>
            <a:xfrm>
              <a:off x="1371600" y="1397904"/>
              <a:ext cx="8817429" cy="4154904"/>
              <a:chOff x="1371600" y="1593849"/>
              <a:chExt cx="8817429" cy="4154904"/>
            </a:xfrm>
          </p:grpSpPr>
          <p:pic>
            <p:nvPicPr>
              <p:cNvPr id="7" name="Picture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23527" y="1593849"/>
                <a:ext cx="8565502" cy="4154904"/>
              </a:xfrm>
              <a:prstGeom prst="rect">
                <a:avLst/>
              </a:prstGeom>
            </p:spPr>
          </p:pic>
          <p:sp>
            <p:nvSpPr>
              <p:cNvPr id="3" name="Right Arrow 2"/>
              <p:cNvSpPr/>
              <p:nvPr/>
            </p:nvSpPr>
            <p:spPr>
              <a:xfrm rot="2173941">
                <a:off x="1371600" y="4907902"/>
                <a:ext cx="951722" cy="48519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247647" y="5781189"/>
              <a:ext cx="59038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i="1" dirty="0"/>
                <a:t>Caso pretenda poderá </a:t>
              </a:r>
              <a:r>
                <a:rPr lang="pt-PT" i="1" dirty="0" smtClean="0"/>
                <a:t>inserir </a:t>
              </a:r>
              <a:r>
                <a:rPr lang="pt-PT" i="1" dirty="0"/>
                <a:t>informação adicional no campo informação/despacho</a:t>
              </a:r>
              <a:endParaRPr lang="pt-PT" dirty="0"/>
            </a:p>
          </p:txBody>
        </p:sp>
      </p:grpSp>
    </p:spTree>
    <p:extLst>
      <p:ext uri="{BB962C8B-B14F-4D97-AF65-F5344CB8AC3E}">
        <p14:creationId xmlns:p14="http://schemas.microsoft.com/office/powerpoint/2010/main" val="828666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023" y="123425"/>
            <a:ext cx="8095239" cy="840851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Envio de Registo/</a:t>
            </a:r>
            <a:r>
              <a:rPr lang="pt-PT" sz="2400" dirty="0" smtClean="0"/>
              <a:t>Pedido - 4</a:t>
            </a:r>
            <a:r>
              <a:rPr lang="pt-PT" sz="3200" dirty="0" smtClean="0"/>
              <a:t> 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481023" y="1312562"/>
            <a:ext cx="8014995" cy="324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5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070" y="190040"/>
            <a:ext cx="6913984" cy="930799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 err="1" smtClean="0"/>
              <a:t>Workflow</a:t>
            </a:r>
            <a:r>
              <a:rPr lang="pt-PT" sz="3200" dirty="0" smtClean="0"/>
              <a:t/>
            </a:r>
            <a:br>
              <a:rPr lang="pt-PT" sz="3200" dirty="0" smtClean="0"/>
            </a:br>
            <a:r>
              <a:rPr lang="pt-PT" sz="2700" dirty="0" smtClean="0"/>
              <a:t>Acompanhamento Processo</a:t>
            </a:r>
            <a:endParaRPr lang="pt-PT" sz="27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988681" y="1120839"/>
            <a:ext cx="11038477" cy="46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89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62656" y="272534"/>
            <a:ext cx="1054359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</a:t>
            </a:r>
            <a:r>
              <a:rPr lang="pt-PT" sz="2800" b="1" dirty="0" smtClean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?</a:t>
            </a:r>
          </a:p>
          <a:p>
            <a:r>
              <a:rPr lang="pt-PT" sz="2800" b="1" dirty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  ?  ?  ?  ?  ?  ?  ?  ?  ?  ?  ?  ?  ?  ?  ?  ?  ?  ?  ?  ?  ?  ?  ?  ?  ?  </a:t>
            </a:r>
            <a:r>
              <a:rPr lang="pt-PT" sz="2800" b="1" dirty="0" smtClean="0">
                <a:solidFill>
                  <a:srgbClr val="6B9D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34" name="AutoShape 2" descr="Resultado de imagem para imagem dúvidas"/>
          <p:cNvSpPr>
            <a:spLocks noChangeAspect="1" noChangeArrowheads="1"/>
          </p:cNvSpPr>
          <p:nvPr/>
        </p:nvSpPr>
        <p:spPr bwMode="auto">
          <a:xfrm>
            <a:off x="2470149" y="4673739"/>
            <a:ext cx="1730375" cy="173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28" name="Picture 4" descr="Resultado de imagem para imagem dúvid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3" y="2174714"/>
            <a:ext cx="2524126" cy="359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AutoShape 6" descr="Resultado de imagem para imagem dúvid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40" name="Picture 16" descr="Resultado de imagem para imagem dúvid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640" y="1584164"/>
            <a:ext cx="3860800" cy="204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8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6000" dirty="0" smtClean="0"/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34789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7891" y="112221"/>
            <a:ext cx="6633556" cy="586047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Manual</a:t>
            </a:r>
            <a:endParaRPr lang="pt-PT" sz="3200" dirty="0"/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6339" y="972588"/>
            <a:ext cx="4072068" cy="575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1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36123" y="286300"/>
            <a:ext cx="7564581" cy="702425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Endereço(s)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13164" y="1305098"/>
            <a:ext cx="9601200" cy="2449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>
                <a:solidFill>
                  <a:srgbClr val="FF0000"/>
                </a:solidFill>
              </a:rPr>
              <a:t>	</a:t>
            </a:r>
            <a:r>
              <a:rPr lang="pt-PT" b="1" dirty="0" smtClean="0">
                <a:solidFill>
                  <a:srgbClr val="FF0000"/>
                </a:solidFill>
              </a:rPr>
              <a:t>Interno</a:t>
            </a:r>
            <a:endParaRPr lang="pt-PT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PT" dirty="0">
                <a:solidFill>
                  <a:srgbClr val="FF0000"/>
                </a:solidFill>
              </a:rPr>
              <a:t>	</a:t>
            </a:r>
            <a:r>
              <a:rPr lang="pt-PT" dirty="0">
                <a:solidFill>
                  <a:srgbClr val="000000"/>
                </a:solidFill>
                <a:latin typeface="Cambria" panose="02040503050406030204" pitchFamily="18" charset="0"/>
                <a:hlinkClick r:id="rId2"/>
              </a:rPr>
              <a:t>http://quidserver/PortalGD/pt-PT/Account/LogOn?nav=t5jVTgJB</a:t>
            </a:r>
            <a:endParaRPr lang="pt-PT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pt-P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PT" dirty="0" smtClean="0">
                <a:solidFill>
                  <a:srgbClr val="FF0000"/>
                </a:solidFill>
              </a:rPr>
              <a:t>	</a:t>
            </a:r>
            <a:r>
              <a:rPr lang="pt-PT" b="1" dirty="0" smtClean="0">
                <a:solidFill>
                  <a:srgbClr val="FF0000"/>
                </a:solidFill>
              </a:rPr>
              <a:t>Externo</a:t>
            </a:r>
          </a:p>
          <a:p>
            <a:pPr marL="0" indent="0">
              <a:buNone/>
            </a:pPr>
            <a:r>
              <a:rPr lang="pt-PT" dirty="0">
                <a:solidFill>
                  <a:srgbClr val="FF0000"/>
                </a:solidFill>
              </a:rPr>
              <a:t>	</a:t>
            </a:r>
            <a:r>
              <a:rPr lang="pt-PT" sz="1800" dirty="0" smtClean="0">
                <a:solidFill>
                  <a:srgbClr val="6B9DC7"/>
                </a:solidFill>
                <a:latin typeface="Cambria" panose="02040503050406030204" pitchFamily="18" charset="0"/>
                <a:hlinkClick r:id="rId3"/>
              </a:rPr>
              <a:t>https</a:t>
            </a:r>
            <a:r>
              <a:rPr lang="pt-PT" sz="1800" dirty="0">
                <a:solidFill>
                  <a:srgbClr val="6B9DC7"/>
                </a:solidFill>
                <a:latin typeface="Cambria" panose="02040503050406030204" pitchFamily="18" charset="0"/>
                <a:hlinkClick r:id="rId3"/>
              </a:rPr>
              <a:t>://</a:t>
            </a:r>
            <a:r>
              <a:rPr lang="pt-PT" sz="1800" dirty="0" smtClean="0">
                <a:solidFill>
                  <a:srgbClr val="6B9DC7"/>
                </a:solidFill>
                <a:latin typeface="Cambria" panose="02040503050406030204" pitchFamily="18" charset="0"/>
                <a:hlinkClick r:id="rId3"/>
              </a:rPr>
              <a:t>servicos.fmh.ulisboa.pt/PortalGD</a:t>
            </a:r>
            <a:r>
              <a:rPr lang="pt-PT" sz="1800" dirty="0" smtClean="0">
                <a:solidFill>
                  <a:srgbClr val="6B9DC7"/>
                </a:solidFill>
                <a:latin typeface="Cambria" panose="02040503050406030204" pitchFamily="18" charset="0"/>
              </a:rPr>
              <a:t>                     </a:t>
            </a:r>
          </a:p>
          <a:p>
            <a:pPr marL="0" indent="0">
              <a:buNone/>
            </a:pPr>
            <a:endParaRPr lang="pt-PT" sz="1800" dirty="0">
              <a:solidFill>
                <a:srgbClr val="6B9DC7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2456" y="3754247"/>
            <a:ext cx="3827191" cy="289724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1261" y="3325176"/>
            <a:ext cx="3943569" cy="353282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2519576" y="3492637"/>
            <a:ext cx="365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/>
              <a:t>1</a:t>
            </a:r>
            <a:endParaRPr lang="pt-PT" sz="2800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7311453" y="3063566"/>
            <a:ext cx="379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/>
              <a:t>2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172669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1477" y="112221"/>
            <a:ext cx="9601200" cy="502921"/>
          </a:xfrm>
        </p:spPr>
        <p:txBody>
          <a:bodyPr>
            <a:noAutofit/>
          </a:bodyPr>
          <a:lstStyle/>
          <a:p>
            <a:pPr algn="ctr"/>
            <a:r>
              <a:rPr lang="pt-PT" sz="3200" dirty="0" smtClean="0"/>
              <a:t>Sistema de Gestão Documental - SGD</a:t>
            </a:r>
            <a:endParaRPr lang="pt-PT" sz="3200" dirty="0"/>
          </a:p>
        </p:txBody>
      </p:sp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7422" y="698269"/>
            <a:ext cx="11010835" cy="6059978"/>
          </a:xfrm>
          <a:prstGeom prst="rect">
            <a:avLst/>
          </a:prstGeom>
        </p:spPr>
      </p:pic>
      <p:sp>
        <p:nvSpPr>
          <p:cNvPr id="8" name="Retângulo arredondado 7"/>
          <p:cNvSpPr/>
          <p:nvPr/>
        </p:nvSpPr>
        <p:spPr>
          <a:xfrm>
            <a:off x="9360132" y="2410690"/>
            <a:ext cx="1837113" cy="771005"/>
          </a:xfrm>
          <a:prstGeom prst="roundRect">
            <a:avLst/>
          </a:prstGeom>
          <a:solidFill>
            <a:srgbClr val="6B9DC7"/>
          </a:solidFill>
          <a:ln w="31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tângulo arredondado 8"/>
          <p:cNvSpPr/>
          <p:nvPr/>
        </p:nvSpPr>
        <p:spPr>
          <a:xfrm>
            <a:off x="9360131" y="3516282"/>
            <a:ext cx="1837113" cy="573579"/>
          </a:xfrm>
          <a:prstGeom prst="roundRect">
            <a:avLst/>
          </a:prstGeom>
          <a:solidFill>
            <a:srgbClr val="6B9DC7"/>
          </a:solidFill>
          <a:ln w="31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1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2633"/>
            <a:ext cx="9601200" cy="972589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Proposta de Deslocação em Serviço - PDS</a:t>
            </a:r>
            <a:br>
              <a:rPr lang="pt-PT" sz="3200" dirty="0" smtClean="0"/>
            </a:br>
            <a:r>
              <a:rPr lang="pt-PT" sz="3200" b="1" dirty="0" smtClean="0"/>
              <a:t>Iniciar Registo</a:t>
            </a:r>
            <a:endParaRPr lang="pt-PT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pic>
        <p:nvPicPr>
          <p:cNvPr id="5" name="Picture 4"/>
          <p:cNvPicPr/>
          <p:nvPr/>
        </p:nvPicPr>
        <p:blipFill rotWithShape="1">
          <a:blip r:embed="rId3"/>
          <a:srcRect r="30680" b="54159"/>
          <a:stretch/>
        </p:blipFill>
        <p:spPr bwMode="auto">
          <a:xfrm>
            <a:off x="1129004" y="1428749"/>
            <a:ext cx="10814180" cy="43200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91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188" y="378229"/>
            <a:ext cx="9601200" cy="594360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Criar Novo Registo – </a:t>
            </a:r>
            <a:r>
              <a:rPr lang="pt-PT" sz="2400" dirty="0" smtClean="0"/>
              <a:t>Passo 1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6" name="Group 5"/>
          <p:cNvGrpSpPr/>
          <p:nvPr/>
        </p:nvGrpSpPr>
        <p:grpSpPr>
          <a:xfrm>
            <a:off x="1047523" y="1428750"/>
            <a:ext cx="10317163" cy="4402883"/>
            <a:chOff x="0" y="0"/>
            <a:chExt cx="6308725" cy="24288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308725" cy="2428875"/>
            </a:xfrm>
            <a:prstGeom prst="rect">
              <a:avLst/>
            </a:prstGeom>
          </p:spPr>
        </p:pic>
        <p:sp>
          <p:nvSpPr>
            <p:cNvPr id="8" name="Right Arrow 7"/>
            <p:cNvSpPr/>
            <p:nvPr/>
          </p:nvSpPr>
          <p:spPr>
            <a:xfrm rot="20576978">
              <a:off x="5619750" y="2066925"/>
              <a:ext cx="428625" cy="2667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169499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1476" y="265941"/>
            <a:ext cx="9601200" cy="552796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Criar Novo Registo – </a:t>
            </a:r>
            <a:r>
              <a:rPr lang="pt-PT" sz="2400" dirty="0" smtClean="0"/>
              <a:t>Passo 2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119673" y="1324946"/>
            <a:ext cx="9965094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596" y="344978"/>
            <a:ext cx="9601200" cy="594360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/>
              <a:t>Criar Novo Registo - </a:t>
            </a:r>
            <a:r>
              <a:rPr lang="pt-PT" sz="2400" dirty="0"/>
              <a:t>Passo </a:t>
            </a:r>
            <a:r>
              <a:rPr lang="pt-PT" sz="2400" dirty="0" smtClean="0"/>
              <a:t>3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6" name="Group 5"/>
          <p:cNvGrpSpPr/>
          <p:nvPr/>
        </p:nvGrpSpPr>
        <p:grpSpPr>
          <a:xfrm>
            <a:off x="1073021" y="1390260"/>
            <a:ext cx="10217020" cy="4460033"/>
            <a:chOff x="1073021" y="1390260"/>
            <a:chExt cx="10217020" cy="4460033"/>
          </a:xfrm>
        </p:grpSpPr>
        <p:pic>
          <p:nvPicPr>
            <p:cNvPr id="5" name="Picture 4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73021" y="1390260"/>
              <a:ext cx="10217020" cy="4460033"/>
            </a:xfrm>
            <a:prstGeom prst="rect">
              <a:avLst/>
            </a:prstGeom>
          </p:spPr>
        </p:pic>
        <p:sp>
          <p:nvSpPr>
            <p:cNvPr id="3" name="Down Arrow 2"/>
            <p:cNvSpPr/>
            <p:nvPr/>
          </p:nvSpPr>
          <p:spPr>
            <a:xfrm rot="6495113">
              <a:off x="4973215" y="3675641"/>
              <a:ext cx="597159" cy="5691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0564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789" y="344978"/>
            <a:ext cx="9601200" cy="536171"/>
          </a:xfrm>
        </p:spPr>
        <p:txBody>
          <a:bodyPr/>
          <a:lstStyle/>
          <a:p>
            <a:pPr algn="ctr"/>
            <a:r>
              <a:rPr lang="pt-PT" sz="3200" dirty="0" smtClean="0"/>
              <a:t>Criar Novo Registo – </a:t>
            </a:r>
            <a:r>
              <a:rPr lang="pt-PT" sz="2400" dirty="0" smtClean="0"/>
              <a:t>Passo 4</a:t>
            </a:r>
            <a:endParaRPr lang="pt-PT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5748753"/>
            <a:ext cx="2640563" cy="930799"/>
          </a:xfrm>
        </p:spPr>
      </p:pic>
      <p:grpSp>
        <p:nvGrpSpPr>
          <p:cNvPr id="8" name="Group 7"/>
          <p:cNvGrpSpPr/>
          <p:nvPr/>
        </p:nvGrpSpPr>
        <p:grpSpPr>
          <a:xfrm>
            <a:off x="1184624" y="1300362"/>
            <a:ext cx="7978037" cy="4876503"/>
            <a:chOff x="1184624" y="1300362"/>
            <a:chExt cx="7978037" cy="4876503"/>
          </a:xfrm>
        </p:grpSpPr>
        <p:pic>
          <p:nvPicPr>
            <p:cNvPr id="6" name="Picture 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84624" y="1300362"/>
              <a:ext cx="7978037" cy="4876503"/>
            </a:xfrm>
            <a:prstGeom prst="rect">
              <a:avLst/>
            </a:prstGeom>
          </p:spPr>
        </p:pic>
        <p:sp>
          <p:nvSpPr>
            <p:cNvPr id="7" name="Down Arrow 6"/>
            <p:cNvSpPr/>
            <p:nvPr/>
          </p:nvSpPr>
          <p:spPr>
            <a:xfrm rot="3011836">
              <a:off x="2425958" y="3899029"/>
              <a:ext cx="615820" cy="5505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69226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86</TotalTime>
  <Words>596</Words>
  <Application>Microsoft Office PowerPoint</Application>
  <PresentationFormat>Ecrã Panorâmico</PresentationFormat>
  <Paragraphs>54</Paragraphs>
  <Slides>19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3" baseType="lpstr">
      <vt:lpstr>Arial</vt:lpstr>
      <vt:lpstr>Cambria</vt:lpstr>
      <vt:lpstr>Franklin Gothic Book</vt:lpstr>
      <vt:lpstr>Crop</vt:lpstr>
      <vt:lpstr>Sessão Esclarecimento</vt:lpstr>
      <vt:lpstr>Manual</vt:lpstr>
      <vt:lpstr>Endereço(s)</vt:lpstr>
      <vt:lpstr>Sistema de Gestão Documental - SGD</vt:lpstr>
      <vt:lpstr>Proposta de Deslocação em Serviço - PDS Iniciar Registo</vt:lpstr>
      <vt:lpstr>Criar Novo Registo – Passo 1</vt:lpstr>
      <vt:lpstr>Criar Novo Registo – Passo 2</vt:lpstr>
      <vt:lpstr>Criar Novo Registo - Passo 3</vt:lpstr>
      <vt:lpstr>Criar Novo Registo – Passo 4</vt:lpstr>
      <vt:lpstr>Criar Novo Registo – Passo 6</vt:lpstr>
      <vt:lpstr>Criar Novo Registo – Passo 8 (Anexar Documentos)</vt:lpstr>
      <vt:lpstr>Criar Novo Registo – Passo 8 (Anexar Documentos)</vt:lpstr>
      <vt:lpstr>Envio de Registo/Pedido - 1 </vt:lpstr>
      <vt:lpstr>Envio de Registo/Pedido - 2 </vt:lpstr>
      <vt:lpstr>Envio de Registo/Pedido - 3 </vt:lpstr>
      <vt:lpstr>Envio de Registo/Pedido - 4 </vt:lpstr>
      <vt:lpstr>Workflow Acompanhamento Processo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Sessão Esclarecimentos</dc:title>
  <dc:creator>Andreia Marques Sousa</dc:creator>
  <cp:lastModifiedBy>dario.vilela@fmh.ulisboa.pt</cp:lastModifiedBy>
  <cp:revision>21</cp:revision>
  <dcterms:created xsi:type="dcterms:W3CDTF">2019-11-05T17:17:34Z</dcterms:created>
  <dcterms:modified xsi:type="dcterms:W3CDTF">2019-11-05T20:51:08Z</dcterms:modified>
</cp:coreProperties>
</file>